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257" r:id="rId3"/>
    <p:sldId id="268" r:id="rId4"/>
    <p:sldId id="269" r:id="rId5"/>
    <p:sldId id="258" r:id="rId6"/>
    <p:sldId id="275" r:id="rId7"/>
    <p:sldId id="259" r:id="rId8"/>
    <p:sldId id="260" r:id="rId9"/>
    <p:sldId id="276" r:id="rId10"/>
    <p:sldId id="272" r:id="rId11"/>
    <p:sldId id="277" r:id="rId12"/>
    <p:sldId id="278" r:id="rId13"/>
    <p:sldId id="265" r:id="rId14"/>
    <p:sldId id="279" r:id="rId15"/>
    <p:sldId id="270" r:id="rId16"/>
    <p:sldId id="271" r:id="rId17"/>
    <p:sldId id="263" r:id="rId18"/>
    <p:sldId id="262" r:id="rId19"/>
    <p:sldId id="280" r:id="rId20"/>
    <p:sldId id="282" r:id="rId21"/>
    <p:sldId id="284" r:id="rId22"/>
    <p:sldId id="273" r:id="rId2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52" autoAdjust="0"/>
  </p:normalViewPr>
  <p:slideViewPr>
    <p:cSldViewPr snapToObjects="1">
      <p:cViewPr varScale="1">
        <p:scale>
          <a:sx n="123" d="100"/>
          <a:sy n="123" d="100"/>
        </p:scale>
        <p:origin x="-284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06/03/18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06/03/18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2</a:t>
            </a:fld>
            <a:endParaRPr lang="en-US"/>
          </a:p>
        </p:txBody>
      </p:sp>
    </p:spTree>
    <p:extLst>
      <p:ext uri="{BB962C8B-B14F-4D97-AF65-F5344CB8AC3E}">
        <p14:creationId xmlns:p14="http://schemas.microsoft.com/office/powerpoint/2010/main" val="67199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Energy density of electrons: 5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a:t>
            </a:r>
            <a:br>
              <a:rPr lang="en-GB" sz="1200" b="1" spc="-1" dirty="0" smtClean="0">
                <a:solidFill>
                  <a:schemeClr val="accent2"/>
                </a:solidFill>
                <a:uFill>
                  <a:solidFill>
                    <a:srgbClr val="FFFFFF"/>
                  </a:solidFill>
                </a:uFill>
                <a:ea typeface="ＭＳ Ｐゴシック"/>
                <a:sym typeface="Wingdings"/>
              </a:rPr>
            </a:br>
            <a:r>
              <a:rPr lang="en-GB" sz="1200" b="1" spc="-1" dirty="0" smtClean="0">
                <a:solidFill>
                  <a:schemeClr val="accent2"/>
                </a:solidFill>
                <a:uFill>
                  <a:solidFill>
                    <a:srgbClr val="FFFFFF"/>
                  </a:solidFill>
                </a:uFill>
                <a:ea typeface="ＭＳ Ｐゴシック"/>
                <a:sym typeface="Wingdings"/>
              </a:rPr>
              <a:t>energy density of protons: 84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Total energy in electrons ~10^51 erg</a:t>
            </a:r>
            <a:endParaRPr lang="en-GB" sz="1200" b="1" spc="-1" dirty="0" smtClean="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12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endParaRPr lang="en-GB" sz="1100" b="0" strike="noStrike" spc="-1" dirty="0" smtClean="0">
              <a:solidFill>
                <a:srgbClr val="000000"/>
              </a:solidFill>
              <a:uFill>
                <a:solidFill>
                  <a:srgbClr val="FFFFFF"/>
                </a:solidFill>
              </a:uFill>
              <a:latin typeface="Arial"/>
            </a:endParaRPr>
          </a:p>
          <a:p>
            <a:pPr>
              <a:lnSpc>
                <a:spcPct val="100000"/>
              </a:lnSpc>
            </a:pPr>
            <a:endParaRPr lang="en-GB" sz="1100" b="0" strike="noStrike" spc="-1" dirty="0" smtClean="0">
              <a:solidFill>
                <a:srgbClr val="000000"/>
              </a:solidFill>
              <a:uFill>
                <a:solidFill>
                  <a:srgbClr val="FFFFFF"/>
                </a:solidFill>
              </a:uFill>
              <a:latin typeface="Arial"/>
            </a:endParaRPr>
          </a:p>
          <a:p>
            <a:endParaRPr lang="en-US" dirty="0"/>
          </a:p>
        </p:txBody>
      </p:sp>
      <p:sp>
        <p:nvSpPr>
          <p:cNvPr id="4" name="Slide Number Placeholder 3"/>
          <p:cNvSpPr>
            <a:spLocks noGrp="1"/>
          </p:cNvSpPr>
          <p:nvPr>
            <p:ph type="sldNum" sz="quarter" idx="10"/>
          </p:nvPr>
        </p:nvSpPr>
        <p:spPr/>
        <p:txBody>
          <a:bodyPr/>
          <a:lstStyle/>
          <a:p>
            <a:fld id="{4CB5C88A-3AB3-7F45-90B4-7B14D29B5EA3}" type="slidenum">
              <a:rPr lang="en-US" smtClean="0"/>
              <a:t>21</a:t>
            </a:fld>
            <a:endParaRPr lang="en-US"/>
          </a:p>
        </p:txBody>
      </p:sp>
    </p:spTree>
    <p:extLst>
      <p:ext uri="{BB962C8B-B14F-4D97-AF65-F5344CB8AC3E}">
        <p14:creationId xmlns:p14="http://schemas.microsoft.com/office/powerpoint/2010/main" val="109469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pic>
        <p:nvPicPr>
          <p:cNvPr id="2" name="Picture 1" descr="ecap_logo.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496" y="23439"/>
            <a:ext cx="1331639" cy="69896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 Id="rId3" Type="http://schemas.openxmlformats.org/officeDocument/2006/relationships/image" Target="../media/image2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emf"/><Relationship Id="rId5"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March 6, 2018</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pic>
        <p:nvPicPr>
          <p:cNvPr id="3" name="Picture 2" descr="Mollweide_LowE_03-10GeV_flux_source_range_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 y="1052735"/>
            <a:ext cx="4538272" cy="2884621"/>
          </a:xfrm>
          <a:prstGeom prst="rect">
            <a:avLst/>
          </a:prstGeom>
        </p:spPr>
      </p:pic>
      <p:pic>
        <p:nvPicPr>
          <p:cNvPr id="4" name="Picture 3" descr="Mollweide_LowE_03-10GeV_flux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036" y="1052736"/>
            <a:ext cx="4538273" cy="2884621"/>
          </a:xfrm>
          <a:prstGeom prst="rect">
            <a:avLst/>
          </a:prstGeom>
        </p:spPr>
      </p:pic>
      <p:pic>
        <p:nvPicPr>
          <p:cNvPr id="10" name="Picture 9" descr="Mollweide_LowE_03-10GeV_flux_source_range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3958073"/>
            <a:ext cx="4572000" cy="2906058"/>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a:t>
            </a:r>
            <a:r>
              <a:rPr lang="en-US" dirty="0" smtClean="0"/>
              <a:t>model residual </a:t>
            </a:r>
            <a:r>
              <a:rPr lang="en-US" dirty="0" smtClean="0"/>
              <a:t>spectra</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4" name="Picture 3" descr="SED_lowE_source_-4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044" y="3735034"/>
            <a:ext cx="3870380" cy="2902785"/>
          </a:xfrm>
          <a:prstGeom prst="rect">
            <a:avLst/>
          </a:prstGeom>
        </p:spPr>
      </p:pic>
      <p:pic>
        <p:nvPicPr>
          <p:cNvPr id="8" name="Picture 7"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828" y="908720"/>
            <a:ext cx="3888432" cy="2916324"/>
          </a:xfrm>
          <a:prstGeom prst="rect">
            <a:avLst/>
          </a:prstGeom>
        </p:spPr>
      </p:pic>
      <p:pic>
        <p:nvPicPr>
          <p:cNvPr id="9" name="Picture 8" descr="SED_lowE_source_4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35034"/>
            <a:ext cx="3870380" cy="2902785"/>
          </a:xfrm>
          <a:prstGeom prst="rect">
            <a:avLst/>
          </a:prstGeom>
        </p:spPr>
      </p:pic>
    </p:spTree>
    <p:extLst>
      <p:ext uri="{BB962C8B-B14F-4D97-AF65-F5344CB8AC3E}">
        <p14:creationId xmlns:p14="http://schemas.microsoft.com/office/powerpoint/2010/main" val="3130323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Low-energy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7" name="CustomShape 3"/>
          <p:cNvSpPr/>
          <p:nvPr/>
        </p:nvSpPr>
        <p:spPr>
          <a:xfrm>
            <a:off x="1879951" y="5013176"/>
            <a:ext cx="5455086"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3" name="Picture 12" descr="SED_different_lowE_ranges_low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196752"/>
            <a:ext cx="4499992" cy="3374994"/>
          </a:xfrm>
          <a:prstGeom prst="rect">
            <a:avLst/>
          </a:prstGeom>
        </p:spPr>
      </p:pic>
      <p:pic>
        <p:nvPicPr>
          <p:cNvPr id="14" name="Picture 13" descr="SED_different_lowE_ranges_low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96752"/>
            <a:ext cx="4499991" cy="3374994"/>
          </a:xfrm>
          <a:prstGeom prst="rect">
            <a:avLst/>
          </a:prstGeom>
        </p:spPr>
      </p:pic>
    </p:spTree>
    <p:extLst>
      <p:ext uri="{BB962C8B-B14F-4D97-AF65-F5344CB8AC3E}">
        <p14:creationId xmlns:p14="http://schemas.microsoft.com/office/powerpoint/2010/main" val="1562455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rectangles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 </a:t>
            </a:r>
            <a:r>
              <a:rPr lang="en-GB" spc="-1" dirty="0" smtClean="0">
                <a:solidFill>
                  <a:srgbClr val="FF0000"/>
                </a:solidFill>
                <a:uFill>
                  <a:solidFill>
                    <a:srgbClr val="FFFFFF"/>
                  </a:solidFill>
                </a:uFill>
                <a:ea typeface="ＭＳ Ｐゴシック"/>
              </a:rPr>
              <a:t> (0</a:t>
            </a:r>
            <a:r>
              <a:rPr lang="en-GB" spc="-1" baseline="30000" dirty="0">
                <a:solidFill>
                  <a:srgbClr val="FF0000"/>
                </a:solidFill>
                <a:uFill>
                  <a:solidFill>
                    <a:srgbClr val="FFFFFF"/>
                  </a:solidFill>
                </a:uFill>
                <a:ea typeface="ＭＳ Ｐゴシック"/>
              </a:rPr>
              <a:t>o</a:t>
            </a:r>
            <a:r>
              <a:rPr lang="en-GB" spc="-1" dirty="0" smtClean="0">
                <a:solidFill>
                  <a:srgbClr val="FF0000"/>
                </a:solidFill>
                <a:uFill>
                  <a:solidFill>
                    <a:srgbClr val="FFFFFF"/>
                  </a:solidFill>
                </a:uFill>
                <a:ea typeface="ＭＳ Ｐゴシック"/>
              </a:rPr>
              <a:t>, 10</a:t>
            </a:r>
            <a:r>
              <a:rPr lang="en-GB" spc="-1" baseline="30000" dirty="0">
                <a:solidFill>
                  <a:srgbClr val="FF0000"/>
                </a:solidFill>
                <a:uFill>
                  <a:solidFill>
                    <a:srgbClr val="FFFFFF"/>
                  </a:solidFill>
                </a:uFill>
                <a:ea typeface="ＭＳ Ｐゴシック"/>
              </a:rPr>
              <a:t>o</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GB" sz="1800" spc="-1" baseline="-25000" dirty="0">
                <a:solidFill>
                  <a:srgbClr val="FF0000"/>
                </a:solidFill>
                <a:uFill>
                  <a:solidFill>
                    <a:srgbClr val="FFFFFF"/>
                  </a:solidFill>
                </a:uFill>
                <a:ea typeface="ＭＳ Ｐゴシック"/>
              </a:rPr>
              <a:t> </a:t>
            </a:r>
            <a:r>
              <a:rPr lang="en-GB" sz="1800" spc="-1" dirty="0" smtClean="0">
                <a:solidFill>
                  <a:srgbClr val="FF0000"/>
                </a:solidFill>
                <a:uFill>
                  <a:solidFill>
                    <a:srgbClr val="FFFFFF"/>
                  </a:solidFill>
                </a:uFill>
                <a:ea typeface="ＭＳ Ｐゴシック"/>
              </a:rPr>
              <a:t> (-10</a:t>
            </a:r>
            <a:r>
              <a:rPr lang="en-GB" sz="1800" spc="-1" baseline="30000" dirty="0" smtClean="0">
                <a:solidFill>
                  <a:srgbClr val="FF0000"/>
                </a:solidFill>
                <a:uFill>
                  <a:solidFill>
                    <a:srgbClr val="FFFFFF"/>
                  </a:solidFill>
                </a:uFill>
                <a:ea typeface="ＭＳ Ｐゴシック"/>
              </a:rPr>
              <a:t>o</a:t>
            </a:r>
            <a:r>
              <a:rPr lang="en-GB" sz="1800" spc="-1" dirty="0" smtClean="0">
                <a:solidFill>
                  <a:srgbClr val="FF0000"/>
                </a:solidFill>
                <a:uFill>
                  <a:solidFill>
                    <a:srgbClr val="FFFFFF"/>
                  </a:solidFill>
                </a:uFill>
                <a:ea typeface="ＭＳ Ｐゴシック"/>
              </a:rPr>
              <a:t>, 0</a:t>
            </a:r>
            <a:r>
              <a:rPr lang="en-GB" sz="1800" spc="-1" baseline="30000" dirty="0">
                <a:solidFill>
                  <a:srgbClr val="FF0000"/>
                </a:solidFill>
                <a:uFill>
                  <a:solidFill>
                    <a:srgbClr val="FFFFFF"/>
                  </a:solidFill>
                </a:uFill>
                <a:ea typeface="ＭＳ Ｐゴシック"/>
              </a:rPr>
              <a:t>o</a:t>
            </a:r>
            <a:r>
              <a:rPr lang="en-GB" sz="1800" spc="-1" dirty="0" smtClean="0">
                <a:solidFill>
                  <a:srgbClr val="FF0000"/>
                </a:solidFill>
                <a:uFill>
                  <a:solidFill>
                    <a:srgbClr val="FFFFFF"/>
                  </a:solidFill>
                </a:uFill>
                <a:ea typeface="ＭＳ Ｐゴシック"/>
              </a:rPr>
              <a:t>)</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are fitted to higher-energy data in 4</a:t>
            </a:r>
            <a:r>
              <a:rPr lang="en-GB" spc="-1" dirty="0">
                <a:solidFill>
                  <a:srgbClr val="000000"/>
                </a:solidFill>
                <a:uFill>
                  <a:solidFill>
                    <a:srgbClr val="FFFFFF"/>
                  </a:solidFill>
                </a:uFill>
                <a:ea typeface="ＭＳ Ｐゴシック"/>
              </a:rPr>
              <a:t>°</a:t>
            </a:r>
            <a:r>
              <a:rPr lang="en-US" dirty="0" smtClean="0">
                <a:sym typeface="Wingdings"/>
              </a:rPr>
              <a:t> 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6" name="Picture 5" descr="Mollweide_Boxes_residual+boxes_03-10GeV_flux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977680"/>
            <a:ext cx="4348015" cy="2763689"/>
          </a:xfrm>
          <a:prstGeom prst="rect">
            <a:avLst/>
          </a:prstGeom>
        </p:spPr>
      </p:pic>
      <p:pic>
        <p:nvPicPr>
          <p:cNvPr id="4" name="Picture 3" descr="SED_boxes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253" y="3977680"/>
            <a:ext cx="3611893" cy="2708920"/>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Rectangles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14</a:t>
            </a:fld>
            <a:endParaRPr lang="en-US"/>
          </a:p>
        </p:txBody>
      </p:sp>
      <p:sp>
        <p:nvSpPr>
          <p:cNvPr id="7" name="CustomShape 3"/>
          <p:cNvSpPr/>
          <p:nvPr/>
        </p:nvSpPr>
        <p:spPr>
          <a:xfrm>
            <a:off x="2336003" y="4721230"/>
            <a:ext cx="459099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4" name="Picture 3" descr="SED_different_lowE_ranges_boxes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498" y="980728"/>
            <a:ext cx="4512501" cy="3384376"/>
          </a:xfrm>
          <a:prstGeom prst="rect">
            <a:avLst/>
          </a:prstGeom>
        </p:spPr>
      </p:pic>
      <p:pic>
        <p:nvPicPr>
          <p:cNvPr id="5" name="Picture 4" descr="SED_different_lowE_ranges_boxes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3" y="980728"/>
            <a:ext cx="4512501" cy="3384376"/>
          </a:xfrm>
          <a:prstGeom prst="rect">
            <a:avLst/>
          </a:prstGeom>
        </p:spPr>
      </p:pic>
    </p:spTree>
    <p:extLst>
      <p:ext uri="{BB962C8B-B14F-4D97-AF65-F5344CB8AC3E}">
        <p14:creationId xmlns:p14="http://schemas.microsoft.com/office/powerpoint/2010/main" val="3392648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 + PS refitting near the GC)</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1 </a:t>
            </a:r>
            <a:r>
              <a:rPr lang="en-US" dirty="0" err="1" smtClean="0"/>
              <a:t>TeV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15</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pic>
        <p:nvPicPr>
          <p:cNvPr id="5" name="Picture 4" descr="Mollweide_GALPROP_source_ran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2776"/>
            <a:ext cx="4602357" cy="2925355"/>
          </a:xfrm>
          <a:prstGeom prst="rect">
            <a:avLst/>
          </a:prstGeom>
        </p:spPr>
      </p:pic>
      <p:pic>
        <p:nvPicPr>
          <p:cNvPr id="7" name="Picture 6" descr="Mollweide_GALPROP_source_rang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699" y="1412776"/>
            <a:ext cx="4602358" cy="2925355"/>
          </a:xfrm>
          <a:prstGeom prst="rect">
            <a:avLst/>
          </a:prstGeom>
        </p:spPr>
      </p:pic>
      <p:pic>
        <p:nvPicPr>
          <p:cNvPr id="10" name="Picture 9" descr="Mollweide_GALPROP_source_range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488" y="4201606"/>
            <a:ext cx="4179211" cy="2656394"/>
          </a:xfrm>
          <a:prstGeom prst="rect">
            <a:avLst/>
          </a:prstGeom>
        </p:spPr>
      </p:pic>
      <p:pic>
        <p:nvPicPr>
          <p:cNvPr id="8" name="Picture 7" descr="SED_GALPROP_source_0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4309656"/>
            <a:ext cx="3359825" cy="2519869"/>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a:t>
            </a:r>
            <a:r>
              <a:rPr lang="en-GB" sz="2000" b="1" strike="noStrike" spc="-1" dirty="0" smtClean="0">
                <a:solidFill>
                  <a:srgbClr val="000000"/>
                </a:solidFill>
                <a:uFill>
                  <a:solidFill>
                    <a:srgbClr val="FFFFFF"/>
                  </a:solidFill>
                </a:uFill>
                <a:latin typeface="Arial"/>
                <a:ea typeface="ＭＳ Ｐゴシック"/>
              </a:rPr>
              <a:t>for negative longitudes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Large </a:t>
            </a:r>
            <a:r>
              <a:rPr lang="en-GB" sz="2000" b="1" strike="noStrike" spc="-1" dirty="0" err="1" smtClean="0">
                <a:solidFill>
                  <a:srgbClr val="000000"/>
                </a:solidFill>
                <a:uFill>
                  <a:solidFill>
                    <a:srgbClr val="FFFFFF"/>
                  </a:solidFill>
                </a:uFill>
                <a:latin typeface="Arial"/>
                <a:ea typeface="ＭＳ Ｐゴシック"/>
              </a:rPr>
              <a:t>oversubtractions</a:t>
            </a:r>
            <a:r>
              <a:rPr lang="en-GB" sz="2000" b="1" strike="noStrike" spc="-1" dirty="0" smtClean="0">
                <a:solidFill>
                  <a:srgbClr val="000000"/>
                </a:solidFill>
                <a:uFill>
                  <a:solidFill>
                    <a:srgbClr val="FFFFFF"/>
                  </a:solidFill>
                </a:uFill>
                <a:latin typeface="Arial"/>
                <a:ea typeface="ＭＳ Ｐゴシック"/>
              </a:rPr>
              <a:t> for positive longitudes near the Galactic plane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1080">
              <a:lnSpc>
                <a:spcPct val="100000"/>
              </a:lnSpc>
              <a:buClr>
                <a:srgbClr val="000000"/>
              </a:buClr>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6" name="Picture 5" descr="Profiles_l=1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902"/>
            <a:ext cx="4422926" cy="3317194"/>
          </a:xfrm>
          <a:prstGeom prst="rect">
            <a:avLst/>
          </a:prstGeom>
        </p:spPr>
      </p:pic>
      <p:pic>
        <p:nvPicPr>
          <p:cNvPr id="7" name="Picture 6" descr="Profiles_l=0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523" y="975902"/>
            <a:ext cx="4422925" cy="3317194"/>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18</a:t>
            </a:fld>
            <a:endParaRPr lang="en-US"/>
          </a:p>
        </p:txBody>
      </p:sp>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pic>
        <p:nvPicPr>
          <p:cNvPr id="4" name="Picture 3" descr="SED_all_models_sourc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13" y="998704"/>
            <a:ext cx="4620395" cy="3465296"/>
          </a:xfrm>
          <a:prstGeom prst="rect">
            <a:avLst/>
          </a:prstGeom>
        </p:spPr>
      </p:pic>
      <p:pic>
        <p:nvPicPr>
          <p:cNvPr id="5" name="Picture 4" descr="SED_all_models_sourc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8" y="998704"/>
            <a:ext cx="4620395" cy="3465296"/>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parabola fit</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19</a:t>
            </a:fld>
            <a:endParaRPr lang="en-US"/>
          </a:p>
        </p:txBody>
      </p:sp>
      <p:sp>
        <p:nvSpPr>
          <p:cNvPr id="7" name="CustomShape 3"/>
          <p:cNvSpPr/>
          <p:nvPr/>
        </p:nvSpPr>
        <p:spPr>
          <a:xfrm>
            <a:off x="323528" y="4653136"/>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We fit a log parabola </a:t>
            </a:r>
            <a:r>
              <a:rPr lang="en-GB" sz="2000" b="1" spc="-1" dirty="0">
                <a:solidFill>
                  <a:srgbClr val="000000"/>
                </a:solidFill>
                <a:uFill>
                  <a:solidFill>
                    <a:srgbClr val="FFFFFF"/>
                  </a:solidFill>
                </a:uFill>
                <a:latin typeface="Arial"/>
                <a:ea typeface="ＭＳ Ｐゴシック"/>
              </a:rPr>
              <a:t/>
            </a:r>
            <a:br>
              <a:rPr lang="en-GB" sz="2000" b="1" spc="-1" dirty="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and </a:t>
            </a:r>
            <a:r>
              <a:rPr lang="en-GB" sz="2000" b="1" spc="-1" dirty="0" smtClean="0">
                <a:solidFill>
                  <a:srgbClr val="000000"/>
                </a:solidFill>
                <a:uFill>
                  <a:solidFill>
                    <a:srgbClr val="FFFFFF"/>
                  </a:solidFill>
                </a:uFill>
                <a:latin typeface="Arial"/>
                <a:ea typeface="ＭＳ Ｐゴシック"/>
              </a:rPr>
              <a:t>compare the inclination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a:solidFill>
                  <a:srgbClr val="000000"/>
                </a:solidFill>
                <a:uFill>
                  <a:solidFill>
                    <a:srgbClr val="FFFFFF"/>
                  </a:solidFill>
                </a:uFill>
                <a:ea typeface="ＭＳ Ｐゴシック"/>
              </a:rPr>
              <a:t>at E = 500 </a:t>
            </a:r>
            <a:r>
              <a:rPr lang="en-GB" sz="2000" b="1" spc="-1" dirty="0" err="1" smtClean="0">
                <a:solidFill>
                  <a:srgbClr val="000000"/>
                </a:solidFill>
                <a:uFill>
                  <a:solidFill>
                    <a:srgbClr val="FFFFFF"/>
                  </a:solidFill>
                </a:uFill>
                <a:ea typeface="ＭＳ Ｐゴシック"/>
              </a:rPr>
              <a:t>GeV</a:t>
            </a:r>
            <a:r>
              <a:rPr lang="en-GB" sz="2000" b="1" spc="-1" dirty="0" smtClean="0">
                <a:solidFill>
                  <a:srgbClr val="000000"/>
                </a:solidFill>
                <a:uFill>
                  <a:solidFill>
                    <a:srgbClr val="FFFFFF"/>
                  </a:solidFill>
                </a:uFill>
                <a:ea typeface="ＭＳ Ｐゴシック"/>
              </a:rPr>
              <a:t> for </a:t>
            </a:r>
            <a:r>
              <a:rPr lang="en-GB" sz="2000" b="1" spc="-1" dirty="0" smtClean="0">
                <a:solidFill>
                  <a:srgbClr val="000000"/>
                </a:solidFill>
                <a:uFill>
                  <a:solidFill>
                    <a:srgbClr val="FFFFFF"/>
                  </a:solidFill>
                </a:uFill>
                <a:latin typeface="Arial"/>
                <a:ea typeface="ＭＳ Ｐゴシック"/>
              </a:rPr>
              <a:t>different models as a function of latitude  </a:t>
            </a:r>
            <a:endParaRPr lang="en-GB" sz="1800" b="0" strike="noStrike" spc="-1" dirty="0">
              <a:solidFill>
                <a:srgbClr val="000000"/>
              </a:solidFill>
              <a:uFill>
                <a:solidFill>
                  <a:srgbClr val="FFFFFF"/>
                </a:solidFill>
              </a:uFill>
              <a:latin typeface="Arial"/>
            </a:endParaRPr>
          </a:p>
        </p:txBody>
      </p:sp>
      <p:pic>
        <p:nvPicPr>
          <p:cNvPr id="12" name="Picture 11" descr="Screen Shot 2018-03-03 at 17.4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4602610"/>
            <a:ext cx="2676320" cy="470384"/>
          </a:xfrm>
          <a:prstGeom prst="rect">
            <a:avLst/>
          </a:prstGeom>
        </p:spPr>
      </p:pic>
      <p:pic>
        <p:nvPicPr>
          <p:cNvPr id="4" name="Picture 3" descr="Screen Shot 2018-03-05 at 09.16.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175" y="5085184"/>
            <a:ext cx="3130669" cy="680201"/>
          </a:xfrm>
          <a:prstGeom prst="rect">
            <a:avLst/>
          </a:prstGeom>
        </p:spPr>
      </p:pic>
      <p:pic>
        <p:nvPicPr>
          <p:cNvPr id="5" name="Picture 4" descr="LogParabola_n(500GeV)_l_in_(0,1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 y="908720"/>
            <a:ext cx="4609683" cy="3457262"/>
          </a:xfrm>
          <a:prstGeom prst="rect">
            <a:avLst/>
          </a:prstGeom>
        </p:spPr>
      </p:pic>
      <p:pic>
        <p:nvPicPr>
          <p:cNvPr id="6" name="Picture 5" descr="LogParabola_n(500GeV)_l_in_(-10,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1151" y="908720"/>
            <a:ext cx="4609683" cy="3457262"/>
          </a:xfrm>
          <a:prstGeom prst="rect">
            <a:avLst/>
          </a:prstGeom>
        </p:spPr>
      </p:pic>
    </p:spTree>
    <p:extLst>
      <p:ext uri="{BB962C8B-B14F-4D97-AF65-F5344CB8AC3E}">
        <p14:creationId xmlns:p14="http://schemas.microsoft.com/office/powerpoint/2010/main" val="3632635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20</a:t>
            </a:fld>
            <a:endParaRPr lang="en-US"/>
          </a:p>
        </p:txBody>
      </p:sp>
      <p:pic>
        <p:nvPicPr>
          <p:cNvPr id="8" name="Picture 7" descr="Screen Shot 2018-03-03 at 13.49.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59" y="1556792"/>
            <a:ext cx="4241338" cy="581242"/>
          </a:xfrm>
          <a:prstGeom prst="rect">
            <a:avLst/>
          </a:prstGeom>
        </p:spPr>
      </p:pic>
      <p:pic>
        <p:nvPicPr>
          <p:cNvPr id="9" name="Picture 8" descr="Screen Shot 2018-03-03 at 13.49.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59" y="2519337"/>
            <a:ext cx="3168352" cy="536715"/>
          </a:xfrm>
          <a:prstGeom prst="rect">
            <a:avLst/>
          </a:prstGeom>
        </p:spPr>
      </p:pic>
      <p:sp>
        <p:nvSpPr>
          <p:cNvPr id="7" name="TextBox 6"/>
          <p:cNvSpPr txBox="1"/>
          <p:nvPr/>
        </p:nvSpPr>
        <p:spPr>
          <a:xfrm>
            <a:off x="4343400" y="3194528"/>
            <a:ext cx="4109897" cy="369332"/>
          </a:xfrm>
          <a:prstGeom prst="rect">
            <a:avLst/>
          </a:prstGeom>
          <a:noFill/>
        </p:spPr>
        <p:txBody>
          <a:bodyPr wrap="square" rtlCol="0">
            <a:spAutoFit/>
          </a:bodyPr>
          <a:lstStyle/>
          <a:p>
            <a:r>
              <a:rPr lang="en-US" dirty="0" smtClean="0"/>
              <a:t>Data points from low-energy model</a:t>
            </a:r>
            <a:endParaRPr lang="en-US" dirty="0"/>
          </a:p>
        </p:txBody>
      </p:sp>
      <p:pic>
        <p:nvPicPr>
          <p:cNvPr id="11" name="Picture 10" descr="SED_lowE_source_0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908720"/>
            <a:ext cx="3816424" cy="2862317"/>
          </a:xfrm>
          <a:prstGeom prst="rect">
            <a:avLst/>
          </a:prstGeom>
        </p:spPr>
      </p:pic>
      <p:pic>
        <p:nvPicPr>
          <p:cNvPr id="12" name="Picture 11" descr="SED_lowE_source_4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41" y="3861048"/>
            <a:ext cx="3813903" cy="2860427"/>
          </a:xfrm>
          <a:prstGeom prst="rect">
            <a:avLst/>
          </a:prstGeom>
        </p:spPr>
      </p:pic>
      <p:pic>
        <p:nvPicPr>
          <p:cNvPr id="13" name="Picture 12" descr="SED_lowE_source_-4cutoff.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6936" y="3861048"/>
            <a:ext cx="3813903" cy="2860427"/>
          </a:xfrm>
          <a:prstGeom prst="rect">
            <a:avLst/>
          </a:prstGeom>
        </p:spPr>
      </p:pic>
    </p:spTree>
    <p:extLst>
      <p:ext uri="{BB962C8B-B14F-4D97-AF65-F5344CB8AC3E}">
        <p14:creationId xmlns:p14="http://schemas.microsoft.com/office/powerpoint/2010/main" val="1774985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21</a:t>
            </a:fld>
            <a:endParaRPr lang="en-US"/>
          </a:p>
        </p:txBody>
      </p:sp>
      <p:sp>
        <p:nvSpPr>
          <p:cNvPr id="10" name="CustomShape 3"/>
          <p:cNvSpPr/>
          <p:nvPr/>
        </p:nvSpPr>
        <p:spPr>
          <a:xfrm>
            <a:off x="251520" y="3789040"/>
            <a:ext cx="8712968" cy="2448272"/>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latin typeface="Arial"/>
                <a:ea typeface="ＭＳ Ｐゴシック"/>
              </a:rPr>
              <a:t>Characteristic cooling time for a 1 </a:t>
            </a:r>
            <a:r>
              <a:rPr lang="en-GB" sz="2000" b="1" spc="-1" dirty="0" err="1" smtClean="0">
                <a:solidFill>
                  <a:schemeClr val="accent2"/>
                </a:solidFill>
                <a:uFill>
                  <a:solidFill>
                    <a:srgbClr val="FFFFFF"/>
                  </a:solidFill>
                </a:uFill>
                <a:latin typeface="Arial"/>
                <a:ea typeface="ＭＳ Ｐゴシック"/>
              </a:rPr>
              <a:t>TeV</a:t>
            </a:r>
            <a:r>
              <a:rPr lang="en-GB" sz="2000" b="1" spc="-1" dirty="0" smtClean="0">
                <a:solidFill>
                  <a:schemeClr val="accent2"/>
                </a:solidFill>
                <a:uFill>
                  <a:solidFill>
                    <a:srgbClr val="FFFFFF"/>
                  </a:solidFill>
                </a:uFill>
                <a:latin typeface="Arial"/>
                <a:ea typeface="ＭＳ Ｐゴシック"/>
              </a:rPr>
              <a:t> electron is ~ 300 </a:t>
            </a:r>
            <a:r>
              <a:rPr lang="en-GB" sz="2000" b="1" spc="-1" dirty="0" err="1" smtClean="0">
                <a:solidFill>
                  <a:schemeClr val="accent2"/>
                </a:solidFill>
                <a:uFill>
                  <a:solidFill>
                    <a:srgbClr val="FFFFFF"/>
                  </a:solidFill>
                </a:uFill>
                <a:latin typeface="Arial"/>
                <a:ea typeface="ＭＳ Ｐゴシック"/>
              </a:rPr>
              <a:t>kyr</a:t>
            </a:r>
            <a:endParaRPr lang="en-GB" sz="20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Escape time for </a:t>
            </a:r>
            <a:r>
              <a:rPr lang="en-GB" sz="2000" b="1" spc="-1" dirty="0" smtClean="0">
                <a:solidFill>
                  <a:schemeClr val="accent2"/>
                </a:solidFill>
                <a:uFill>
                  <a:solidFill>
                    <a:srgbClr val="FFFFFF"/>
                  </a:solidFill>
                </a:uFill>
                <a:ea typeface="ＭＳ Ｐゴシック"/>
              </a:rPr>
              <a:t>ΔL </a:t>
            </a:r>
            <a:r>
              <a:rPr lang="en-GB" sz="2000" b="1" spc="-1" dirty="0">
                <a:solidFill>
                  <a:schemeClr val="accent2"/>
                </a:solidFill>
                <a:uFill>
                  <a:solidFill>
                    <a:srgbClr val="FFFFFF"/>
                  </a:solidFill>
                </a:uFill>
                <a:ea typeface="ＭＳ Ｐゴシック"/>
              </a:rPr>
              <a:t>= </a:t>
            </a:r>
            <a:r>
              <a:rPr lang="en-GB" sz="2000" b="1" spc="-1" dirty="0" smtClean="0">
                <a:solidFill>
                  <a:schemeClr val="accent2"/>
                </a:solidFill>
                <a:uFill>
                  <a:solidFill>
                    <a:srgbClr val="FFFFFF"/>
                  </a:solidFill>
                </a:uFill>
                <a:ea typeface="ＭＳ Ｐゴシック"/>
              </a:rPr>
              <a:t>6</a:t>
            </a:r>
            <a:r>
              <a:rPr lang="en-GB" sz="2000" b="1" spc="-1" baseline="30000" dirty="0" smtClean="0">
                <a:solidFill>
                  <a:schemeClr val="accent2"/>
                </a:solidFill>
                <a:uFill>
                  <a:solidFill>
                    <a:srgbClr val="FFFFFF"/>
                  </a:solidFill>
                </a:uFill>
                <a:ea typeface="ＭＳ Ｐゴシック"/>
              </a:rPr>
              <a:t>o</a:t>
            </a:r>
            <a:r>
              <a:rPr lang="en-GB" sz="2000" b="1" spc="-1" dirty="0" smtClean="0">
                <a:solidFill>
                  <a:schemeClr val="accent2"/>
                </a:solidFill>
                <a:uFill>
                  <a:solidFill>
                    <a:srgbClr val="FFFFFF"/>
                  </a:solidFill>
                </a:uFill>
                <a:ea typeface="ＭＳ Ｐゴシック"/>
              </a:rPr>
              <a:t> ~ </a:t>
            </a:r>
            <a:r>
              <a:rPr lang="en-GB" sz="2000" b="1" spc="-1" dirty="0">
                <a:solidFill>
                  <a:schemeClr val="accent2"/>
                </a:solidFill>
                <a:uFill>
                  <a:solidFill>
                    <a:srgbClr val="FFFFFF"/>
                  </a:solidFill>
                </a:uFill>
                <a:ea typeface="ＭＳ Ｐゴシック"/>
              </a:rPr>
              <a:t>ΔH = </a:t>
            </a:r>
            <a:r>
              <a:rPr lang="en-GB" sz="2000" b="1" spc="-1" dirty="0" smtClean="0">
                <a:solidFill>
                  <a:schemeClr val="accent2"/>
                </a:solidFill>
                <a:uFill>
                  <a:solidFill>
                    <a:srgbClr val="FFFFFF"/>
                  </a:solidFill>
                </a:uFill>
                <a:ea typeface="ＭＳ Ｐゴシック"/>
              </a:rPr>
              <a:t>0.7 </a:t>
            </a:r>
            <a:r>
              <a:rPr lang="en-GB" sz="2000" b="1" spc="-1" dirty="0" err="1">
                <a:solidFill>
                  <a:schemeClr val="accent2"/>
                </a:solidFill>
                <a:uFill>
                  <a:solidFill>
                    <a:srgbClr val="FFFFFF"/>
                  </a:solidFill>
                </a:uFill>
                <a:ea typeface="ＭＳ Ｐゴシック"/>
              </a:rPr>
              <a:t>kpc</a:t>
            </a:r>
            <a:r>
              <a:rPr lang="en-GB" sz="2000" b="1" spc="-1" dirty="0" smtClean="0">
                <a:solidFill>
                  <a:schemeClr val="accent2"/>
                </a:solidFill>
                <a:uFill>
                  <a:solidFill>
                    <a:srgbClr val="FFFFFF"/>
                  </a:solidFill>
                </a:uFill>
                <a:ea typeface="ＭＳ Ｐゴシック"/>
                <a:sym typeface="Wingdings"/>
              </a:rPr>
              <a:t> is ~ 100 </a:t>
            </a:r>
            <a:r>
              <a:rPr lang="en-GB" sz="2000" b="1" spc="-1" dirty="0" err="1" smtClean="0">
                <a:solidFill>
                  <a:schemeClr val="accent2"/>
                </a:solidFill>
                <a:uFill>
                  <a:solidFill>
                    <a:srgbClr val="FFFFFF"/>
                  </a:solidFill>
                </a:uFill>
                <a:ea typeface="ＭＳ Ｐゴシック"/>
                <a:sym typeface="Wingdings"/>
              </a:rPr>
              <a:t>kyr</a:t>
            </a:r>
            <a:r>
              <a:rPr lang="en-GB" sz="2000" b="1" spc="-1" dirty="0" smtClean="0">
                <a:solidFill>
                  <a:schemeClr val="accent2"/>
                </a:solidFill>
                <a:uFill>
                  <a:solidFill>
                    <a:srgbClr val="FFFFFF"/>
                  </a:solidFill>
                </a:uFill>
                <a:ea typeface="ＭＳ Ｐゴシック"/>
                <a:sym typeface="Wingdings"/>
              </a:rPr>
              <a:t> </a:t>
            </a:r>
            <a:endParaRPr lang="en-GB" sz="2000" b="1" spc="-1" dirty="0" smtClean="0">
              <a:solidFill>
                <a:srgbClr val="FF0000"/>
              </a:solidFill>
              <a:uFill>
                <a:solidFill>
                  <a:srgbClr val="FFFFFF"/>
                </a:solidFill>
              </a:uFill>
              <a:ea typeface="ＭＳ Ｐゴシック"/>
              <a:sym typeface="Wingdings"/>
            </a:endParaRPr>
          </a:p>
          <a:p>
            <a:pPr marL="458280" lvl="1">
              <a:buClr>
                <a:srgbClr val="000000"/>
              </a:buClr>
            </a:pPr>
            <a:r>
              <a:rPr lang="en-GB" sz="2000" b="1" spc="-1" dirty="0" smtClean="0">
                <a:solidFill>
                  <a:srgbClr val="FF0000"/>
                </a:solidFill>
                <a:uFill>
                  <a:solidFill>
                    <a:srgbClr val="FFFFFF"/>
                  </a:solidFill>
                </a:uFill>
                <a:ea typeface="ＭＳ Ｐゴシック"/>
                <a:sym typeface="Wingdings"/>
              </a:rPr>
              <a:t>No breaks =&gt; characteristic age of the particles is less than the cooling and escape times ~&lt; 100 </a:t>
            </a:r>
            <a:r>
              <a:rPr lang="en-GB" sz="2000" b="1" spc="-1" dirty="0" err="1" smtClean="0">
                <a:solidFill>
                  <a:srgbClr val="FF0000"/>
                </a:solidFill>
                <a:uFill>
                  <a:solidFill>
                    <a:srgbClr val="FFFFFF"/>
                  </a:solidFill>
                </a:uFill>
                <a:ea typeface="ＭＳ Ｐゴシック"/>
                <a:sym typeface="Wingdings"/>
              </a:rPr>
              <a:t>kyr</a:t>
            </a:r>
            <a:endParaRPr lang="en-GB" sz="2000" b="1" spc="-1" dirty="0" smtClean="0">
              <a:solidFill>
                <a:srgbClr val="FF0000"/>
              </a:solidFill>
              <a:uFill>
                <a:solidFill>
                  <a:srgbClr val="FFFFFF"/>
                </a:solidFill>
              </a:uFill>
              <a:ea typeface="ＭＳ Ｐゴシック"/>
              <a:sym typeface="Wingdings"/>
            </a:endParaRPr>
          </a:p>
          <a:p>
            <a:pPr marL="343080" indent="-342000">
              <a:buClr>
                <a:srgbClr val="000000"/>
              </a:buClr>
              <a:buFont typeface="Wingdings" charset="2"/>
              <a:buChar char=""/>
            </a:pPr>
            <a:r>
              <a:rPr lang="en-GB" sz="2000" b="1" spc="-1" dirty="0" smtClean="0">
                <a:solidFill>
                  <a:schemeClr val="accent2"/>
                </a:solidFill>
                <a:uFill>
                  <a:solidFill>
                    <a:srgbClr val="FFFFFF"/>
                  </a:solidFill>
                </a:uFill>
                <a:ea typeface="ＭＳ Ｐゴシック"/>
              </a:rPr>
              <a:t>This is a relatively young population of either electrons and/or protons</a:t>
            </a:r>
            <a:endParaRPr lang="en-GB" sz="2000" b="1" spc="-1" dirty="0">
              <a:solidFill>
                <a:srgbClr val="FF0000"/>
              </a:solidFill>
              <a:uFill>
                <a:solidFill>
                  <a:srgbClr val="FFFFFF"/>
                </a:solidFill>
              </a:uFill>
              <a:ea typeface="ＭＳ Ｐゴシック"/>
              <a:sym typeface="Wingdings"/>
            </a:endParaRP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Energy density of </a:t>
            </a:r>
            <a:r>
              <a:rPr lang="en-GB" sz="2000" b="1" spc="-1" dirty="0" smtClean="0">
                <a:solidFill>
                  <a:schemeClr val="accent2"/>
                </a:solidFill>
                <a:uFill>
                  <a:solidFill>
                    <a:srgbClr val="FFFFFF"/>
                  </a:solidFill>
                </a:uFill>
                <a:ea typeface="ＭＳ Ｐゴシック"/>
                <a:sym typeface="Wingdings"/>
              </a:rPr>
              <a:t>electrons (1 </a:t>
            </a:r>
            <a:r>
              <a:rPr lang="en-GB" sz="2000" b="1" spc="-1" dirty="0" err="1" smtClean="0">
                <a:solidFill>
                  <a:schemeClr val="accent2"/>
                </a:solidFill>
                <a:uFill>
                  <a:solidFill>
                    <a:srgbClr val="FFFFFF"/>
                  </a:solidFill>
                </a:uFill>
                <a:ea typeface="ＭＳ Ｐゴシック"/>
                <a:sym typeface="Wingdings"/>
              </a:rPr>
              <a:t>GeV</a:t>
            </a:r>
            <a:r>
              <a:rPr lang="en-GB" sz="2000" b="1" spc="-1" dirty="0" smtClean="0">
                <a:solidFill>
                  <a:schemeClr val="accent2"/>
                </a:solidFill>
                <a:uFill>
                  <a:solidFill>
                    <a:srgbClr val="FFFFFF"/>
                  </a:solidFill>
                </a:uFill>
                <a:ea typeface="ＭＳ Ｐゴシック"/>
                <a:sym typeface="Wingdings"/>
              </a:rPr>
              <a:t> – 1 </a:t>
            </a:r>
            <a:r>
              <a:rPr lang="en-GB" sz="2000" b="1" spc="-1" dirty="0" err="1" smtClean="0">
                <a:solidFill>
                  <a:schemeClr val="accent2"/>
                </a:solidFill>
                <a:uFill>
                  <a:solidFill>
                    <a:srgbClr val="FFFFFF"/>
                  </a:solidFill>
                </a:uFill>
                <a:ea typeface="ＭＳ Ｐゴシック"/>
                <a:sym typeface="Wingdings"/>
              </a:rPr>
              <a:t>TeV</a:t>
            </a:r>
            <a:r>
              <a:rPr lang="en-GB" sz="2000" b="1" spc="-1" dirty="0" smtClean="0">
                <a:solidFill>
                  <a:schemeClr val="accent2"/>
                </a:solidFill>
                <a:uFill>
                  <a:solidFill>
                    <a:srgbClr val="FFFFFF"/>
                  </a:solidFill>
                </a:uFill>
                <a:ea typeface="ＭＳ Ｐゴシック"/>
                <a:sym typeface="Wingdings"/>
              </a:rPr>
              <a:t>): </a:t>
            </a:r>
            <a:r>
              <a:rPr lang="en-GB" sz="2000" b="1" spc="-1" dirty="0">
                <a:solidFill>
                  <a:schemeClr val="accent2"/>
                </a:solidFill>
                <a:uFill>
                  <a:solidFill>
                    <a:srgbClr val="FFFFFF"/>
                  </a:solidFill>
                </a:uFill>
                <a:ea typeface="ＭＳ Ｐゴシック"/>
                <a:sym typeface="Wingdings"/>
              </a:rPr>
              <a:t>5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a:t>
            </a:r>
            <a:r>
              <a:rPr lang="en-GB" sz="2000" b="1" spc="-1" dirty="0" smtClean="0">
                <a:solidFill>
                  <a:schemeClr val="accent2"/>
                </a:solidFill>
                <a:uFill>
                  <a:solidFill>
                    <a:srgbClr val="FFFFFF"/>
                  </a:solidFill>
                </a:uFill>
                <a:ea typeface="ＭＳ Ｐゴシック"/>
                <a:sym typeface="Wingdings"/>
              </a:rPr>
              <a:t>3,</a:t>
            </a:r>
            <a:r>
              <a:rPr lang="en-GB" sz="2000" b="1" spc="-1" dirty="0">
                <a:solidFill>
                  <a:schemeClr val="accent2"/>
                </a:solidFill>
                <a:uFill>
                  <a:solidFill>
                    <a:srgbClr val="FFFFFF"/>
                  </a:solidFill>
                </a:uFill>
                <a:ea typeface="ＭＳ Ｐゴシック"/>
                <a:sym typeface="Wingdings"/>
              </a:rPr>
              <a:t/>
            </a:r>
            <a:br>
              <a:rPr lang="en-GB" sz="2000" b="1" spc="-1" dirty="0">
                <a:solidFill>
                  <a:schemeClr val="accent2"/>
                </a:solidFill>
                <a:uFill>
                  <a:solidFill>
                    <a:srgbClr val="FFFFFF"/>
                  </a:solidFill>
                </a:uFill>
                <a:ea typeface="ＭＳ Ｐゴシック"/>
                <a:sym typeface="Wingdings"/>
              </a:rPr>
            </a:br>
            <a:r>
              <a:rPr lang="en-GB" sz="2000" b="1" spc="-1" dirty="0" smtClean="0">
                <a:solidFill>
                  <a:schemeClr val="accent2"/>
                </a:solidFill>
                <a:uFill>
                  <a:solidFill>
                    <a:srgbClr val="FFFFFF"/>
                  </a:solidFill>
                </a:uFill>
                <a:ea typeface="ＭＳ Ｐゴシック"/>
                <a:sym typeface="Wingdings"/>
              </a:rPr>
              <a:t>energy </a:t>
            </a:r>
            <a:r>
              <a:rPr lang="en-GB" sz="2000" b="1" spc="-1" dirty="0">
                <a:solidFill>
                  <a:schemeClr val="accent2"/>
                </a:solidFill>
                <a:uFill>
                  <a:solidFill>
                    <a:srgbClr val="FFFFFF"/>
                  </a:solidFill>
                </a:uFill>
                <a:ea typeface="ＭＳ Ｐゴシック"/>
                <a:sym typeface="Wingdings"/>
              </a:rPr>
              <a:t>density of protons: </a:t>
            </a:r>
            <a:r>
              <a:rPr lang="en-GB" sz="2000" b="1" spc="-1" dirty="0" smtClean="0">
                <a:solidFill>
                  <a:schemeClr val="accent2"/>
                </a:solidFill>
                <a:uFill>
                  <a:solidFill>
                    <a:srgbClr val="FFFFFF"/>
                  </a:solidFill>
                </a:uFill>
                <a:ea typeface="ＭＳ Ｐゴシック"/>
                <a:sym typeface="Wingdings"/>
              </a:rPr>
              <a:t>380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Total energy in electrons </a:t>
            </a:r>
            <a:r>
              <a:rPr lang="en-GB" sz="2000" b="1" spc="-1" dirty="0" smtClean="0">
                <a:solidFill>
                  <a:schemeClr val="accent2"/>
                </a:solidFill>
                <a:uFill>
                  <a:solidFill>
                    <a:srgbClr val="FFFFFF"/>
                  </a:solidFill>
                </a:uFill>
                <a:ea typeface="ＭＳ Ｐゴシック"/>
                <a:sym typeface="Wingdings"/>
              </a:rPr>
              <a:t>~3e50 </a:t>
            </a:r>
            <a:r>
              <a:rPr lang="en-GB" sz="2000" b="1" spc="-1" dirty="0">
                <a:solidFill>
                  <a:schemeClr val="accent2"/>
                </a:solidFill>
                <a:uFill>
                  <a:solidFill>
                    <a:srgbClr val="FFFFFF"/>
                  </a:solidFill>
                </a:uFill>
                <a:ea typeface="ＭＳ Ｐゴシック"/>
                <a:sym typeface="Wingdings"/>
              </a:rPr>
              <a:t>erg</a:t>
            </a:r>
            <a:endParaRPr lang="en-GB" sz="2000" b="1" spc="-1" dirty="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2000" b="1" spc="-1" dirty="0" smtClean="0">
              <a:solidFill>
                <a:schemeClr val="accent2"/>
              </a:solidFill>
              <a:uFill>
                <a:solidFill>
                  <a:srgbClr val="FFFFFF"/>
                </a:solidFill>
              </a:uFill>
              <a:ea typeface="ＭＳ Ｐゴシック"/>
              <a:sym typeface="Wingdings"/>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4" name="CustomShape 3"/>
          <p:cNvSpPr/>
          <p:nvPr/>
        </p:nvSpPr>
        <p:spPr>
          <a:xfrm>
            <a:off x="4087180" y="1690699"/>
            <a:ext cx="4932040" cy="1152128"/>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1080">
              <a:lnSpc>
                <a:spcPct val="100000"/>
              </a:lnSpc>
              <a:buClr>
                <a:srgbClr val="000000"/>
              </a:buClr>
            </a:pPr>
            <a:r>
              <a:rPr lang="en-GB" sz="2000" b="1" spc="-1" dirty="0" smtClean="0">
                <a:solidFill>
                  <a:srgbClr val="000000"/>
                </a:solidFill>
                <a:uFill>
                  <a:solidFill>
                    <a:srgbClr val="FFFFFF"/>
                  </a:solidFill>
                </a:uFill>
                <a:latin typeface="Arial"/>
                <a:ea typeface="ＭＳ Ｐゴシック"/>
              </a:rPr>
              <a:t>In the region b = (-6</a:t>
            </a:r>
            <a:r>
              <a:rPr lang="en-GB" sz="2000" b="1" spc="-1" baseline="30000" dirty="0" smtClean="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 6</a:t>
            </a:r>
            <a:r>
              <a:rPr lang="en-GB" sz="2000" b="1" spc="-1" baseline="30000" dirty="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l = (-10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no </a:t>
            </a:r>
            <a:r>
              <a:rPr lang="en-GB" sz="2000" b="1" spc="-1" dirty="0" err="1" smtClean="0">
                <a:solidFill>
                  <a:srgbClr val="000000"/>
                </a:solidFill>
                <a:uFill>
                  <a:solidFill>
                    <a:srgbClr val="FFFFFF"/>
                  </a:solidFill>
                </a:uFill>
                <a:latin typeface="Arial"/>
                <a:ea typeface="ＭＳ Ｐゴシック"/>
              </a:rPr>
              <a:t>cutoff</a:t>
            </a:r>
            <a:r>
              <a:rPr lang="en-GB" sz="2000" b="1" spc="-1" dirty="0" smtClean="0">
                <a:solidFill>
                  <a:srgbClr val="000000"/>
                </a:solidFill>
                <a:uFill>
                  <a:solidFill>
                    <a:srgbClr val="FFFFFF"/>
                  </a:solidFill>
                </a:uFill>
                <a:latin typeface="Arial"/>
                <a:ea typeface="ＭＳ Ｐゴシック"/>
              </a:rPr>
              <a:t> visible </a:t>
            </a:r>
          </a:p>
          <a:p>
            <a:pPr marL="343080" indent="-342000">
              <a:lnSpc>
                <a:spcPct val="100000"/>
              </a:lnSpc>
              <a:buClr>
                <a:srgbClr val="000000"/>
              </a:buClr>
              <a:buFont typeface="Wingdings" charset="2"/>
              <a:buChar char=""/>
            </a:pPr>
            <a:endParaRPr lang="en-GB" sz="1800" b="0" strike="noStrike" spc="-1" dirty="0" smtClean="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8" name="Picture 7"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08720"/>
            <a:ext cx="3816424" cy="2862317"/>
          </a:xfrm>
          <a:prstGeom prst="rect">
            <a:avLst/>
          </a:prstGeom>
        </p:spPr>
      </p:pic>
    </p:spTree>
    <p:extLst>
      <p:ext uri="{BB962C8B-B14F-4D97-AF65-F5344CB8AC3E}">
        <p14:creationId xmlns:p14="http://schemas.microsoft.com/office/powerpoint/2010/main" val="2761027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22</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the emission in the bubbles region is larger in the Galactic plane</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endParaRPr lang="en-GB" sz="2200" b="1"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emission is shifted to the right from the GC</a:t>
            </a:r>
          </a:p>
          <a:p>
            <a:pPr>
              <a:lnSpc>
                <a:spcPct val="100000"/>
              </a:lnSpc>
            </a:pPr>
            <a:endParaRPr lang="en-GB" sz="2200" b="1" spc="-1" dirty="0" smtClean="0">
              <a:uFill>
                <a:solidFill>
                  <a:srgbClr val="FFFFFF"/>
                </a:solidFill>
              </a:uFill>
              <a:latin typeface="Arial"/>
            </a:endParaRPr>
          </a:p>
          <a:p>
            <a:pPr>
              <a:lnSpc>
                <a:spcPct val="100000"/>
              </a:lnSpc>
            </a:pPr>
            <a:r>
              <a:rPr lang="en-GB" sz="2200" b="1" spc="-1" dirty="0" smtClean="0">
                <a:uFill>
                  <a:solidFill>
                    <a:srgbClr val="FFFFFF"/>
                  </a:solidFill>
                </a:uFill>
                <a:latin typeface="Arial"/>
              </a:rPr>
              <a:t>Important consequences for a possible detection of the bubbles with</a:t>
            </a:r>
            <a:endParaRPr lang="en-GB" sz="2200" b="1" spc="-1" dirty="0">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Cherenkov telescopes (HESS, CTA)</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Neutrino observatories (</a:t>
            </a:r>
            <a:r>
              <a:rPr lang="en-GB" sz="2200" b="1" spc="-1" dirty="0" err="1" smtClean="0">
                <a:solidFill>
                  <a:srgbClr val="3333CC"/>
                </a:solidFill>
                <a:uFill>
                  <a:solidFill>
                    <a:srgbClr val="FFFFFF"/>
                  </a:solidFill>
                </a:uFill>
                <a:latin typeface="Arial"/>
              </a:rPr>
              <a:t>IceCube</a:t>
            </a:r>
            <a:r>
              <a:rPr lang="en-GB" sz="2200" b="1" spc="-1" dirty="0" smtClean="0">
                <a:solidFill>
                  <a:srgbClr val="3333CC"/>
                </a:solidFill>
                <a:uFill>
                  <a:solidFill>
                    <a:srgbClr val="FFFFFF"/>
                  </a:solidFill>
                </a:uFill>
                <a:latin typeface="Arial"/>
              </a:rPr>
              <a:t>, KM3NeT)</a:t>
            </a:r>
            <a:endParaRPr lang="en-GB" sz="2200" b="1" spc="-1" dirty="0">
              <a:solidFill>
                <a:srgbClr val="3333CC"/>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22</a:t>
            </a:fld>
            <a:endParaRPr lang="en-US"/>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4</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5</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9 years (August 4, 2008 – August 3, 2017)</a:t>
            </a:r>
          </a:p>
          <a:p>
            <a:r>
              <a:rPr lang="en-US" dirty="0" smtClean="0">
                <a:solidFill>
                  <a:schemeClr val="accent2"/>
                </a:solidFill>
              </a:rPr>
              <a:t>Energies between </a:t>
            </a:r>
            <a:r>
              <a:rPr lang="en-US" dirty="0" smtClean="0">
                <a:solidFill>
                  <a:schemeClr val="accent2"/>
                </a:solidFill>
              </a:rPr>
              <a:t>316 </a:t>
            </a:r>
            <a:r>
              <a:rPr lang="en-US" dirty="0" smtClean="0">
                <a:solidFill>
                  <a:schemeClr val="accent2"/>
                </a:solidFill>
              </a:rPr>
              <a:t>MeV – 1 </a:t>
            </a:r>
            <a:r>
              <a:rPr lang="en-US" dirty="0" err="1" smtClean="0">
                <a:solidFill>
                  <a:schemeClr val="accent2"/>
                </a:solidFill>
              </a:rPr>
              <a:t>TeV</a:t>
            </a:r>
            <a:r>
              <a:rPr lang="en-US" dirty="0" smtClean="0">
                <a:solidFill>
                  <a:schemeClr val="accent2"/>
                </a:solidFill>
              </a:rPr>
              <a:t> in </a:t>
            </a:r>
            <a:r>
              <a:rPr lang="en-US" dirty="0" smtClean="0">
                <a:solidFill>
                  <a:schemeClr val="accent2"/>
                </a:solidFill>
              </a:rPr>
              <a:t>21 </a:t>
            </a:r>
            <a:r>
              <a:rPr lang="en-US" dirty="0" smtClean="0">
                <a:solidFill>
                  <a:schemeClr val="accent2"/>
                </a:solidFill>
              </a:rPr>
              <a:t>logarithmic energy </a:t>
            </a:r>
            <a:r>
              <a:rPr lang="en-US" dirty="0" smtClean="0">
                <a:solidFill>
                  <a:schemeClr val="accent2"/>
                </a:solidFill>
              </a:rPr>
              <a:t>bins (6 per decade)</a:t>
            </a:r>
            <a:endParaRPr lang="en-US" dirty="0" smtClean="0">
              <a:solidFill>
                <a:schemeClr val="accent2"/>
              </a:solidFill>
            </a:endParaRP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a:t>
            </a:r>
            <a:r>
              <a:rPr lang="en-US" dirty="0" smtClean="0">
                <a:solidFill>
                  <a:schemeClr val="accent2"/>
                </a:solidFill>
              </a:rPr>
              <a:t>.°46)</a:t>
            </a:r>
            <a:endParaRPr lang="en-US" dirty="0" smtClean="0">
              <a:solidFill>
                <a:schemeClr val="accent2"/>
              </a:solidFill>
            </a:endParaRPr>
          </a:p>
          <a:p>
            <a:endParaRPr lang="en-US" dirty="0"/>
          </a:p>
          <a:p>
            <a:pPr marL="0" indent="0">
              <a:buNone/>
            </a:pPr>
            <a:r>
              <a:rPr lang="en-US" dirty="0" smtClean="0"/>
              <a:t>Analysis strategy: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 (point sources are masked)</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“rectangles”+ low-energy-data template</a:t>
            </a:r>
            <a:endParaRPr lang="en-GB" spc="-1" dirty="0">
              <a:solidFill>
                <a:srgbClr val="3333CC"/>
              </a:solidFill>
              <a:uFill>
                <a:solidFill>
                  <a:srgbClr val="FFFFFF"/>
                </a:solidFill>
              </a:uFill>
            </a:endParaRPr>
          </a:p>
          <a:p>
            <a:r>
              <a:rPr lang="en-US" dirty="0" smtClean="0">
                <a:solidFill>
                  <a:srgbClr val="3333CC"/>
                </a:solidFill>
              </a:rPr>
              <a:t>GALPROP + isotropic, bubbles, Loop I, etc. + point-source refitting model</a:t>
            </a: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Asymmetry in the data</a:t>
            </a:r>
            <a:endParaRPr lang="en-US" dirty="0"/>
          </a:p>
        </p:txBody>
      </p:sp>
      <p:sp>
        <p:nvSpPr>
          <p:cNvPr id="3" name="Content Placeholder 2"/>
          <p:cNvSpPr>
            <a:spLocks noGrp="1"/>
          </p:cNvSpPr>
          <p:nvPr>
            <p:ph idx="1"/>
          </p:nvPr>
        </p:nvSpPr>
        <p:spPr>
          <a:xfrm>
            <a:off x="395536" y="4730012"/>
            <a:ext cx="7991475" cy="2124808"/>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Asymmetry in the data with point sources masked (symmetrized</a:t>
            </a:r>
            <a:r>
              <a:rPr lang="en-GB" spc="-1" dirty="0" smtClean="0">
                <a:solidFill>
                  <a:srgbClr val="000000"/>
                </a:solidFill>
                <a:uFill>
                  <a:solidFill>
                    <a:srgbClr val="FFFFFF"/>
                  </a:solidFill>
                </a:uFill>
                <a:ea typeface="ＭＳ Ｐゴシック"/>
              </a:rPr>
              <a:t>)</a:t>
            </a:r>
          </a:p>
          <a:p>
            <a:pPr>
              <a:lnSpc>
                <a:spcPct val="100000"/>
              </a:lnSpc>
              <a:buFont typeface="Wingdings" charset="0"/>
              <a:buChar char="à"/>
            </a:pPr>
            <a:r>
              <a:rPr lang="en-GB" spc="-1" dirty="0" smtClean="0">
                <a:solidFill>
                  <a:schemeClr val="accent6"/>
                </a:solidFill>
                <a:uFill>
                  <a:solidFill>
                    <a:srgbClr val="FFFFFF"/>
                  </a:solidFill>
                </a:uFill>
                <a:ea typeface="ＭＳ Ｐゴシック"/>
                <a:sym typeface="Wingdings"/>
              </a:rPr>
              <a:t>Difference in every 4</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latitude stripe = Average over region </a:t>
            </a:r>
            <a:br>
              <a:rPr lang="en-GB" spc="-1" dirty="0" smtClean="0">
                <a:solidFill>
                  <a:schemeClr val="accent6"/>
                </a:solidFill>
                <a:uFill>
                  <a:solidFill>
                    <a:srgbClr val="FFFFFF"/>
                  </a:solidFill>
                </a:uFill>
                <a:ea typeface="ＭＳ Ｐゴシック"/>
                <a:sym typeface="Wingdings"/>
              </a:rPr>
            </a:br>
            <a:r>
              <a:rPr lang="en-GB" spc="-1" dirty="0" smtClean="0">
                <a:solidFill>
                  <a:schemeClr val="accent6"/>
                </a:solidFill>
                <a:uFill>
                  <a:solidFill>
                    <a:srgbClr val="FFFFFF"/>
                  </a:solidFill>
                </a:uFill>
                <a:ea typeface="ＭＳ Ｐゴシック"/>
                <a:sym typeface="Wingdings"/>
              </a:rPr>
              <a:t>west (-10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 east (0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 10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a:t>
            </a:r>
          </a:p>
          <a:p>
            <a:pPr>
              <a:lnSpc>
                <a:spcPct val="100000"/>
              </a:lnSpc>
              <a:buFont typeface="Wingdings" charset="0"/>
              <a:buChar char="à"/>
            </a:pPr>
            <a:r>
              <a:rPr lang="en-GB" spc="-1" dirty="0" smtClean="0">
                <a:solidFill>
                  <a:schemeClr val="accent6"/>
                </a:solidFill>
                <a:uFill>
                  <a:solidFill>
                    <a:srgbClr val="FFFFFF"/>
                  </a:solidFill>
                </a:uFill>
                <a:ea typeface="ＭＳ Ｐゴシック"/>
                <a:sym typeface="Wingdings"/>
              </a:rPr>
              <a:t>Grey lines: Latitude stripes |b| &gt; 10</a:t>
            </a:r>
            <a:r>
              <a:rPr lang="en-GB" spc="-1" baseline="30000" dirty="0" smtClean="0">
                <a:solidFill>
                  <a:schemeClr val="accent6"/>
                </a:solidFill>
                <a:uFill>
                  <a:solidFill>
                    <a:srgbClr val="FFFFFF"/>
                  </a:solidFill>
                </a:uFill>
                <a:ea typeface="ＭＳ Ｐゴシック"/>
                <a:sym typeface="Wingdings"/>
              </a:rPr>
              <a:t>o</a:t>
            </a:r>
            <a:endParaRPr lang="en-GB" spc="-1" dirty="0">
              <a:solidFill>
                <a:schemeClr val="accent6"/>
              </a:solidFill>
              <a:uFill>
                <a:solidFill>
                  <a:srgbClr val="FFFFFF"/>
                </a:solidFill>
              </a:uFill>
            </a:endParaRPr>
          </a:p>
          <a:p>
            <a:pPr>
              <a:lnSpc>
                <a:spcPct val="100000"/>
              </a:lnSpc>
            </a:pPr>
            <a:endParaRPr lang="en-GB"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10" name="Picture 9" descr="Difference_data_for_different_latitud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312" y="908720"/>
            <a:ext cx="5184575" cy="3888432"/>
          </a:xfrm>
          <a:prstGeom prst="rect">
            <a:avLst/>
          </a:prstGeom>
        </p:spPr>
      </p:pic>
      <p:pic>
        <p:nvPicPr>
          <p:cNvPr id="4" name="Picture 3" descr="Rectang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0" y="1628800"/>
            <a:ext cx="4186545" cy="2671386"/>
          </a:xfrm>
          <a:prstGeom prst="rect">
            <a:avLst/>
          </a:prstGeom>
        </p:spPr>
      </p:pic>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a:t>
            </a:r>
            <a:r>
              <a:rPr lang="en-GB" spc="-1" dirty="0" smtClean="0">
                <a:solidFill>
                  <a:srgbClr val="000000"/>
                </a:solidFill>
                <a:uFill>
                  <a:solidFill>
                    <a:srgbClr val="FFFFFF"/>
                  </a:solidFill>
                </a:uFill>
                <a:ea typeface="ＭＳ Ｐゴシック"/>
              </a:rPr>
              <a:t>1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a:t>
            </a:r>
            <a:r>
              <a:rPr lang="en-GB" spc="-1" dirty="0" smtClean="0">
                <a:solidFill>
                  <a:srgbClr val="3333CC"/>
                </a:solidFill>
                <a:uFill>
                  <a:solidFill>
                    <a:srgbClr val="FFFFFF"/>
                  </a:solidFill>
                </a:uFill>
                <a:ea typeface="ＭＳ Ｐゴシック"/>
              </a:rPr>
              <a:t>(316 </a:t>
            </a:r>
            <a:r>
              <a:rPr lang="en-GB" spc="-1" dirty="0">
                <a:solidFill>
                  <a:srgbClr val="3333CC"/>
                </a:solidFill>
                <a:uFill>
                  <a:solidFill>
                    <a:srgbClr val="FFFFFF"/>
                  </a:solidFill>
                </a:uFill>
                <a:ea typeface="ＭＳ Ｐゴシック"/>
              </a:rPr>
              <a:t>MeV – </a:t>
            </a:r>
            <a:r>
              <a:rPr lang="en-GB" spc="-1" dirty="0" smtClean="0">
                <a:solidFill>
                  <a:srgbClr val="3333CC"/>
                </a:solidFill>
                <a:uFill>
                  <a:solidFill>
                    <a:srgbClr val="FFFFFF"/>
                  </a:solidFill>
                </a:uFill>
                <a:ea typeface="ＭＳ Ｐゴシック"/>
              </a:rPr>
              <a:t>1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emission components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extragalactic diffuse + (part of) IC</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a:t>
            </a:r>
            <a:r>
              <a:rPr lang="en-GB" spc="-1" dirty="0" smtClean="0">
                <a:solidFill>
                  <a:srgbClr val="000000"/>
                </a:solidFill>
                <a:uFill>
                  <a:solidFill>
                    <a:srgbClr val="FFFFFF"/>
                  </a:solidFill>
                </a:uFill>
                <a:ea typeface="ＭＳ Ｐゴシック"/>
              </a:rPr>
              <a:t>masked</a:t>
            </a:r>
          </a:p>
          <a:p>
            <a:pPr marL="343080" indent="-342000">
              <a:lnSpc>
                <a:spcPct val="100000"/>
              </a:lnSpc>
              <a:buClr>
                <a:srgbClr val="000000"/>
              </a:buClr>
              <a:buFont typeface="Wingdings" charset="2"/>
              <a:buChar char=""/>
            </a:pPr>
            <a:r>
              <a:rPr lang="en-GB" spc="-1" dirty="0" smtClean="0">
                <a:solidFill>
                  <a:srgbClr val="000000"/>
                </a:solidFill>
                <a:uFill>
                  <a:solidFill>
                    <a:srgbClr val="FFFFFF"/>
                  </a:solidFill>
                </a:uFill>
              </a:rPr>
              <a:t>The high energy data is smoothed with a </a:t>
            </a:r>
            <a:r>
              <a:rPr lang="en-GB" spc="-1" dirty="0" smtClean="0">
                <a:solidFill>
                  <a:srgbClr val="000000"/>
                </a:solidFill>
                <a:uFill>
                  <a:solidFill>
                    <a:srgbClr val="FFFFFF"/>
                  </a:solidFill>
                </a:uFill>
              </a:rPr>
              <a:t>1</a:t>
            </a:r>
            <a:r>
              <a:rPr lang="en-GB" spc="-1" baseline="30000" dirty="0" smtClean="0">
                <a:solidFill>
                  <a:srgbClr val="000000"/>
                </a:solidFill>
                <a:uFill>
                  <a:solidFill>
                    <a:srgbClr val="FFFFFF"/>
                  </a:solidFill>
                </a:uFill>
              </a:rPr>
              <a:t>o</a:t>
            </a:r>
            <a:r>
              <a:rPr lang="en-GB" spc="-1" dirty="0" smtClean="0">
                <a:solidFill>
                  <a:srgbClr val="000000"/>
                </a:solidFill>
                <a:uFill>
                  <a:solidFill>
                    <a:srgbClr val="FFFFFF"/>
                  </a:solidFill>
                </a:uFill>
              </a:rPr>
              <a:t> Gaussian </a:t>
            </a:r>
            <a:r>
              <a:rPr lang="en-GB" spc="-1" dirty="0" smtClean="0">
                <a:solidFill>
                  <a:srgbClr val="000000"/>
                </a:solidFill>
                <a:uFill>
                  <a:solidFill>
                    <a:srgbClr val="FFFFFF"/>
                  </a:solidFill>
                </a:uFill>
              </a:rPr>
              <a:t>kernel to account for the difference in PSF between the model and the data bin</a:t>
            </a:r>
            <a:endParaRPr lang="en-GB"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spTree>
    <p:extLst>
      <p:ext uri="{BB962C8B-B14F-4D97-AF65-F5344CB8AC3E}">
        <p14:creationId xmlns:p14="http://schemas.microsoft.com/office/powerpoint/2010/main" val="3369358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6547</TotalTime>
  <Words>1044</Words>
  <Application>Microsoft Macintosh PowerPoint</Application>
  <PresentationFormat>On-screen Show (4:3)</PresentationFormat>
  <Paragraphs>169</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Asymmetry in the data</vt:lpstr>
      <vt:lpstr>The low-energy model</vt:lpstr>
      <vt:lpstr>Low-energy model residuals</vt:lpstr>
      <vt:lpstr>Low-energy model residual spectra</vt:lpstr>
      <vt:lpstr>Low-energy model: Dependence on energy range and data class</vt:lpstr>
      <vt:lpstr>The rectangles model</vt:lpstr>
      <vt:lpstr>Rectangles model: Dependence on energy range and data class</vt:lpstr>
      <vt:lpstr>GALPROP model + PS refitting</vt:lpstr>
      <vt:lpstr>GALPROP residuals</vt:lpstr>
      <vt:lpstr>Latitude profiles</vt:lpstr>
      <vt:lpstr>Spectra in the Galactic plane</vt:lpstr>
      <vt:lpstr>Log parabola fit</vt:lpstr>
      <vt:lpstr>IC and Pi0 models</vt:lpstr>
      <vt:lpstr>IC and Pi0 models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Laura</cp:lastModifiedBy>
  <cp:revision>127</cp:revision>
  <dcterms:created xsi:type="dcterms:W3CDTF">2009-10-20T16:37:35Z</dcterms:created>
  <dcterms:modified xsi:type="dcterms:W3CDTF">2018-03-06T13:04:04Z</dcterms:modified>
</cp:coreProperties>
</file>